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85" r:id="rId6"/>
    <p:sldId id="289" r:id="rId7"/>
    <p:sldId id="259" r:id="rId8"/>
    <p:sldId id="286" r:id="rId9"/>
    <p:sldId id="260" r:id="rId10"/>
    <p:sldId id="287" r:id="rId11"/>
    <p:sldId id="261" r:id="rId12"/>
    <p:sldId id="262" r:id="rId13"/>
    <p:sldId id="288" r:id="rId14"/>
    <p:sldId id="290" r:id="rId15"/>
    <p:sldId id="274" r:id="rId16"/>
    <p:sldId id="265" r:id="rId17"/>
    <p:sldId id="284" r:id="rId18"/>
    <p:sldId id="269" r:id="rId19"/>
    <p:sldId id="275" r:id="rId20"/>
    <p:sldId id="272" r:id="rId21"/>
    <p:sldId id="267" r:id="rId22"/>
    <p:sldId id="273" r:id="rId23"/>
    <p:sldId id="271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7"/>
    <p:restoredTop sz="94718"/>
  </p:normalViewPr>
  <p:slideViewPr>
    <p:cSldViewPr snapToGrid="0" snapToObjects="1">
      <p:cViewPr>
        <p:scale>
          <a:sx n="150" d="100"/>
          <a:sy n="150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8F9FD-1B32-8A42-5B9B-42BE9723A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ED1AE60-3BAE-8746-EE18-1037DC76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51559" cy="6858000"/>
          </a:xfrm>
          <a:prstGeom prst="rect">
            <a:avLst/>
          </a:prstGeom>
        </p:spPr>
      </p:pic>
      <p:pic>
        <p:nvPicPr>
          <p:cNvPr id="19" name="Picture 1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5D423D2-6C2B-CAFA-E357-7307536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568" y="0"/>
            <a:ext cx="5120014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8A8046-6F61-C2CE-01AA-0AB6025421D5}"/>
              </a:ext>
            </a:extLst>
          </p:cNvPr>
          <p:cNvSpPr txBox="1"/>
          <p:nvPr/>
        </p:nvSpPr>
        <p:spPr>
          <a:xfrm>
            <a:off x="8675351" y="-14902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0108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E38F5-A0E1-B37B-5DB7-AD2E5BB68918}"/>
              </a:ext>
            </a:extLst>
          </p:cNvPr>
          <p:cNvSpPr txBox="1"/>
          <p:nvPr/>
        </p:nvSpPr>
        <p:spPr>
          <a:xfrm>
            <a:off x="7629298" y="3599786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E8747-92EF-70AA-F873-64B852927CF9}"/>
              </a:ext>
            </a:extLst>
          </p:cNvPr>
          <p:cNvSpPr txBox="1"/>
          <p:nvPr/>
        </p:nvSpPr>
        <p:spPr>
          <a:xfrm>
            <a:off x="7077302" y="5095866"/>
            <a:ext cx="2377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2">
                    <a:lumMod val="50000"/>
                  </a:schemeClr>
                </a:solidFill>
              </a:rPr>
              <a:t>, space c. O(h)-</a:t>
            </a:r>
            <a:r>
              <a:rPr lang="en-US" sz="900" i="1" dirty="0" err="1">
                <a:solidFill>
                  <a:schemeClr val="bg2">
                    <a:lumMod val="50000"/>
                  </a:schemeClr>
                </a:solidFill>
              </a:rPr>
              <a:t>rec.stack</a:t>
            </a:r>
            <a:r>
              <a:rPr lang="en-US" sz="900" i="1" dirty="0">
                <a:solidFill>
                  <a:schemeClr val="bg2">
                    <a:lumMod val="50000"/>
                  </a:schemeClr>
                </a:solidFill>
              </a:rPr>
              <a:t>: O(</a:t>
            </a:r>
            <a:r>
              <a:rPr lang="en-US" sz="900" i="1" dirty="0" err="1">
                <a:solidFill>
                  <a:schemeClr val="bg2">
                    <a:lumMod val="50000"/>
                  </a:schemeClr>
                </a:solidFill>
              </a:rPr>
              <a:t>logn</a:t>
            </a:r>
            <a:r>
              <a:rPr lang="en-US" sz="900" i="1" dirty="0">
                <a:solidFill>
                  <a:schemeClr val="bg2">
                    <a:lumMod val="50000"/>
                  </a:schemeClr>
                </a:solidFill>
              </a:rPr>
              <a:t>) or O(n)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2B0013-FF32-BC5A-1CE1-3986AD18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085" y="1996711"/>
            <a:ext cx="3009900" cy="193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656ACE-4251-5B28-531F-36BE9876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4" y="65504"/>
            <a:ext cx="3200400" cy="1866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195D5-C060-4677-7480-D28A1151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52" y="-2232"/>
            <a:ext cx="3086100" cy="2552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AE2B84-73BA-CF6B-CB0D-C626DA1EB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50" y="4191306"/>
            <a:ext cx="2806700" cy="1892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BD5308-8841-D4BB-DC6C-4AA0D9356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815" y="2300996"/>
            <a:ext cx="3225800" cy="1346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C764EF-26E7-EAAB-332C-5A8C6C789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3512"/>
            <a:ext cx="2997200" cy="2197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DC8E02-0F9B-3531-7521-9916CE9F32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252" y="5522822"/>
            <a:ext cx="2997200" cy="1231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00B6F2C-CE06-654C-B4AF-2670EEC7C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3252" y="3708282"/>
            <a:ext cx="3200400" cy="1625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D8A661-F9B2-5BBC-20D0-048AEEDE7B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2947" y="5013173"/>
            <a:ext cx="3378200" cy="1841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A192E6-22CA-B6B8-CA7D-8927D5AEA3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6663" y="2636936"/>
            <a:ext cx="3181471" cy="228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A2DB-5E6F-FBAD-3FA0-4416181B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4EC5A61-DDFF-A3A1-56C9-A18A7190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74831" cy="2814170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217081A-E1D5-5A80-62BC-F114C300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0701"/>
            <a:ext cx="2930769" cy="2666259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0A68577-E0CF-1766-0568-2AB2F0305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686" y="0"/>
            <a:ext cx="3747427" cy="547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EEB92-4118-609B-5799-B42D15031C27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6B089FC-C805-0C43-13F0-365D7EC49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169" y="4967067"/>
            <a:ext cx="3057517" cy="18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A751-25BD-6CD5-3C60-B4E2BE5F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9304029-49AC-E50C-F78D-87A8AA87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" y="0"/>
            <a:ext cx="4330700" cy="3683000"/>
          </a:xfrm>
          <a:prstGeom prst="rect">
            <a:avLst/>
          </a:prstGeom>
        </p:spPr>
      </p:pic>
      <p:pic>
        <p:nvPicPr>
          <p:cNvPr id="10" name="Picture 9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1B76F0DD-C45E-A31E-D321-4363AA8D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3000"/>
            <a:ext cx="5181600" cy="2946400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32EBD2C-F612-E147-3F53-48E0A0FE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1" y="33285"/>
            <a:ext cx="4394200" cy="5222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8280C4-991C-E4C9-1EBD-EF6F90937BFB}"/>
              </a:ext>
            </a:extLst>
          </p:cNvPr>
          <p:cNvSpPr txBox="1"/>
          <p:nvPr/>
        </p:nvSpPr>
        <p:spPr>
          <a:xfrm>
            <a:off x="8612306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7854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70921" y="-13607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30" y="4725348"/>
            <a:ext cx="3559234" cy="2138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56" y="2601645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98"/>
            <a:ext cx="1992923" cy="2153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69" y="51098"/>
            <a:ext cx="3450422" cy="2374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923" y="2396"/>
            <a:ext cx="3528646" cy="2481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94" y="2425799"/>
            <a:ext cx="2973776" cy="1899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9BDEB1-71D5-0CE3-BF0A-A6236ED11022}"/>
              </a:ext>
            </a:extLst>
          </p:cNvPr>
          <p:cNvSpPr txBox="1"/>
          <p:nvPr/>
        </p:nvSpPr>
        <p:spPr>
          <a:xfrm>
            <a:off x="6904684" y="4908328"/>
            <a:ext cx="1882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Linked Lists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55" y="2425800"/>
            <a:ext cx="3027601" cy="36163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725055" y="-12578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7B53C-F793-4A63-AD04-E345C860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"/>
            <a:ext cx="4594783" cy="4759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B518E-71EA-21DC-031B-C5EF00F5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" y="-1883"/>
            <a:ext cx="4372707" cy="3649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7C4C-FA01-D8A1-72FF-5DC781C7BE66}"/>
              </a:ext>
            </a:extLst>
          </p:cNvPr>
          <p:cNvSpPr txBox="1"/>
          <p:nvPr/>
        </p:nvSpPr>
        <p:spPr>
          <a:xfrm>
            <a:off x="8725296" y="0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441045-C66F-856D-159C-C203BC72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7" y="3612701"/>
            <a:ext cx="3314749" cy="3337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72CB15-AB3C-A9AD-C1F0-D6473726B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59275"/>
            <a:ext cx="3399692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173CEF5-F3C5-E7B1-7296-7E359A88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" y="0"/>
            <a:ext cx="8139023" cy="3429000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B499B3-B199-022F-95D7-17717D20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1" y="2333357"/>
            <a:ext cx="4445263" cy="4524643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546A159-3E3E-781B-82D6-9021147B3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" y="3405554"/>
            <a:ext cx="4796568" cy="32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55A9DF-7377-89F7-8318-3645E68B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7" y="3900741"/>
            <a:ext cx="2694125" cy="3053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AA99A-C7C8-3C3A-83D8-0E941811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527" y="75797"/>
            <a:ext cx="2249469" cy="158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82007-5941-EAA2-463E-A321DA6B5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765" y="75797"/>
            <a:ext cx="2072814" cy="1581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74D95-0B97-DC64-4B1A-D9BE67C04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568" y="4171824"/>
            <a:ext cx="2734276" cy="2158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CC582-E86E-D551-59CB-E9CF9E0FD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580" y="4936590"/>
            <a:ext cx="3267327" cy="1873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A68AA-6678-3070-3EA4-ACE0CB1206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40" t="37138" r="60708" b="34617"/>
          <a:stretch/>
        </p:blipFill>
        <p:spPr>
          <a:xfrm>
            <a:off x="4380916" y="1657681"/>
            <a:ext cx="2797248" cy="25717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24029" y="21562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2B226-75F7-1FDF-F754-80091C0C05F8}"/>
              </a:ext>
            </a:extLst>
          </p:cNvPr>
          <p:cNvSpPr txBox="1"/>
          <p:nvPr/>
        </p:nvSpPr>
        <p:spPr>
          <a:xfrm>
            <a:off x="4655540" y="275114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t.&amp;</a:t>
            </a:r>
            <a:r>
              <a:rPr lang="en-US" sz="1200" b="1" dirty="0" err="1"/>
              <a:t>s.c</a:t>
            </a:r>
            <a:r>
              <a:rPr lang="en-US" sz="1200" b="1" dirty="0"/>
              <a:t>. O(n)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62C81-A36C-A970-044D-25D8FC2DD40C}"/>
              </a:ext>
            </a:extLst>
          </p:cNvPr>
          <p:cNvSpPr txBox="1"/>
          <p:nvPr/>
        </p:nvSpPr>
        <p:spPr>
          <a:xfrm>
            <a:off x="6690687" y="259944"/>
            <a:ext cx="225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M. doesn’t help </a:t>
            </a:r>
            <a:r>
              <a:rPr lang="en-US" sz="1200" b="1" dirty="0" err="1"/>
              <a:t>t.c.</a:t>
            </a:r>
            <a:r>
              <a:rPr lang="en-US" sz="1200" b="1" dirty="0"/>
              <a:t>, adds to </a:t>
            </a:r>
            <a:r>
              <a:rPr lang="en-US" sz="1200" b="1" dirty="0" err="1"/>
              <a:t>s.c.</a:t>
            </a:r>
            <a:endParaRPr lang="en-US" sz="1200" b="1" dirty="0"/>
          </a:p>
        </p:txBody>
      </p:sp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2FAC8DE-DD33-0679-5525-1D73D2D685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853" y="3296141"/>
            <a:ext cx="2259834" cy="1581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07808A-C813-A38E-12EE-86D5BBE95C25}"/>
              </a:ext>
            </a:extLst>
          </p:cNvPr>
          <p:cNvSpPr txBox="1"/>
          <p:nvPr/>
        </p:nvSpPr>
        <p:spPr>
          <a:xfrm>
            <a:off x="4380916" y="1890406"/>
            <a:ext cx="228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Unlike for factorial M. helps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31D12-31DC-C72B-2A52-74A892AC52BE}"/>
              </a:ext>
            </a:extLst>
          </p:cNvPr>
          <p:cNvSpPr txBox="1"/>
          <p:nvPr/>
        </p:nvSpPr>
        <p:spPr>
          <a:xfrm>
            <a:off x="6215489" y="2063638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s.c.</a:t>
            </a:r>
            <a:r>
              <a:rPr lang="en-US" sz="1200" dirty="0"/>
              <a:t> space + memo = 2O(n)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7A330-9D4E-2835-C3C3-1993E5794EAC}"/>
              </a:ext>
            </a:extLst>
          </p:cNvPr>
          <p:cNvSpPr txBox="1"/>
          <p:nvPr/>
        </p:nvSpPr>
        <p:spPr>
          <a:xfrm>
            <a:off x="6262514" y="5252072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because 2 calls for each n. </a:t>
            </a:r>
            <a:r>
              <a:rPr lang="en-US" sz="1100" i="1" dirty="0" err="1"/>
              <a:t>S.c.</a:t>
            </a:r>
            <a:r>
              <a:rPr lang="en-US" sz="1100" i="1" dirty="0"/>
              <a:t> O(n) –</a:t>
            </a:r>
          </a:p>
          <a:p>
            <a:r>
              <a:rPr lang="en-US" sz="1100" i="1" dirty="0"/>
              <a:t>         depth of recursion stack </a:t>
            </a:r>
          </a:p>
        </p:txBody>
      </p:sp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0"/>
            <a:ext cx="3888014" cy="40839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3AE24A-51C7-F22E-4497-8537316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31" y="32060"/>
            <a:ext cx="5353400" cy="48155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" y="3856258"/>
            <a:ext cx="3922222" cy="29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5" y="2357718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439003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" y="445474"/>
            <a:ext cx="5135335" cy="5169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75187-2737-ACCE-D9C2-F54485E67C33}"/>
              </a:ext>
            </a:extLst>
          </p:cNvPr>
          <p:cNvSpPr txBox="1"/>
          <p:nvPr/>
        </p:nvSpPr>
        <p:spPr>
          <a:xfrm>
            <a:off x="0" y="5615351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nLog</a:t>
            </a:r>
            <a:r>
              <a:rPr lang="en-US" b="1" dirty="0"/>
              <a:t>(n) solution –</a:t>
            </a:r>
          </a:p>
          <a:p>
            <a:r>
              <a:rPr lang="en-US" b="1" dirty="0"/>
              <a:t>sort, then get</a:t>
            </a:r>
          </a:p>
          <a:p>
            <a:r>
              <a:rPr lang="en-US" b="1" dirty="0"/>
              <a:t>kth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1346D-DEAA-837A-6CD2-633BAA11A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15" y="445474"/>
            <a:ext cx="4075732" cy="592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10925-F928-C6DF-DD1F-E9E58A9CF84A}"/>
              </a:ext>
            </a:extLst>
          </p:cNvPr>
          <p:cNvSpPr txBox="1"/>
          <p:nvPr/>
        </p:nvSpPr>
        <p:spPr>
          <a:xfrm>
            <a:off x="8712206" y="11724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C7E23-D8F2-25A4-B366-C68AC7E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08" y="1614163"/>
            <a:ext cx="3261351" cy="1593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0583" y="983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5CD8-5873-34C3-58C8-C5C9271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88529"/>
            <a:ext cx="435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9E3E5-5E95-2CBF-C611-1A91C555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" y="507629"/>
            <a:ext cx="4356099" cy="18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7EFED-C7AA-1EC9-C07A-B060F207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" y="2487256"/>
            <a:ext cx="4330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156DF-135C-60E0-83BB-E2548E61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10" y="2787971"/>
            <a:ext cx="2151398" cy="113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8940-FF87-31E4-F90E-4CA993AF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141" y="1550651"/>
            <a:ext cx="3072046" cy="850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A713D-0955-8618-48E3-68272D0EF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" y="3935056"/>
            <a:ext cx="4062336" cy="1315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DEFFA-1D5F-DD05-8121-CE5BDF0E4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708" y="29469"/>
            <a:ext cx="3445353" cy="16527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73299-0BDE-BF30-018B-8A7705CA0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222" y="4529976"/>
            <a:ext cx="5718778" cy="2334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29BED-9C73-D3B3-1C2C-5413327EA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" y="5252761"/>
            <a:ext cx="3791857" cy="1474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24944-91E8-4934-9847-52F7338A4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6" y="3215430"/>
            <a:ext cx="4855405" cy="1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791025-CC0F-D249-FAEC-3A2322D4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5" y="33285"/>
            <a:ext cx="5435462" cy="4741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39FCA-EA4F-057E-6DC0-31313DF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" y="34731"/>
            <a:ext cx="3583511" cy="3252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8FA27-BCE4-8C38-3635-3B981B53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" y="3289020"/>
            <a:ext cx="3583511" cy="165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B3E49-3FAA-13E9-54CB-7EE9CD70C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6" t="31759" r="47854" b="45494"/>
          <a:stretch/>
        </p:blipFill>
        <p:spPr>
          <a:xfrm>
            <a:off x="62513" y="4900036"/>
            <a:ext cx="4130767" cy="1923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55F70A-0A01-BF98-7ACE-D78BD84F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37" y="5135159"/>
            <a:ext cx="5162453" cy="1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1B39F-0336-7711-5157-63BC327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11" y="33285"/>
            <a:ext cx="2302891" cy="1936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-2458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EA6-B3FD-35EF-3F6D-6C125787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71330" cy="310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127A6-6E09-0318-1D92-243D170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11" y="3140408"/>
            <a:ext cx="1887008" cy="4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271E6-8543-E664-35B1-389BC088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87965"/>
            <a:ext cx="2419109" cy="359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60A7-2AB8-9B08-6B7A-ECC67596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4" y="2641601"/>
            <a:ext cx="2419108" cy="3882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0592-4710-182F-311D-3F0A6386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711" y="1933642"/>
            <a:ext cx="2472146" cy="1218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1FBD8-3B28-10F8-8AC4-CAFA0721E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689" y="-11575"/>
            <a:ext cx="193040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305C6-C9FA-2F97-B85D-4CB00CC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26" y="312517"/>
            <a:ext cx="1925213" cy="300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D2A1AC-2565-FEA2-727C-4CCAB0A7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572" y="4726144"/>
            <a:ext cx="3730748" cy="21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23B342-F390-A770-1C2C-76CB18D21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13" y="3815051"/>
            <a:ext cx="903402" cy="792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A4272E-3A0E-B488-0C69-A0C227E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556" y="3813038"/>
            <a:ext cx="3024692" cy="99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47173-2F8F-64E0-1184-D667A0E9CE45}"/>
              </a:ext>
            </a:extLst>
          </p:cNvPr>
          <p:cNvSpPr txBox="1"/>
          <p:nvPr/>
        </p:nvSpPr>
        <p:spPr>
          <a:xfrm>
            <a:off x="4779711" y="3609094"/>
            <a:ext cx="284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Melt</a:t>
            </a:r>
            <a:r>
              <a:rPr lang="en-US" sz="1200" dirty="0"/>
              <a:t> - unpivot </a:t>
            </a:r>
            <a:r>
              <a:rPr lang="en-US" sz="1200" dirty="0" err="1"/>
              <a:t>df</a:t>
            </a:r>
            <a:r>
              <a:rPr lang="en-US" sz="1200" dirty="0"/>
              <a:t> from wide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1418166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61A8A-B382-8DED-91EE-E8A46557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50" y="33284"/>
            <a:ext cx="4522450" cy="5453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D5DE7-4444-3D89-7C79-C3CAD89D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33284"/>
            <a:ext cx="4522450" cy="50790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73136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E6180-2B7D-F342-3010-63EC51C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" y="33285"/>
            <a:ext cx="5051318" cy="68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DF4E2-9568-90D8-26B0-BDA99011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18" y="33285"/>
            <a:ext cx="4085901" cy="6791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845294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3FBA9-1642-9A73-7409-7145B52F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7493" y="-841693"/>
            <a:ext cx="6856968" cy="86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2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3A9004-C338-D087-5A28-E26EBA1F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33088" cy="2249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5492F6-A535-54DC-4335-7B2344C68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6042"/>
            <a:ext cx="4008677" cy="2157824"/>
          </a:xfrm>
          <a:prstGeom prst="rect">
            <a:avLst/>
          </a:prstGeom>
        </p:spPr>
      </p:pic>
      <p:pic>
        <p:nvPicPr>
          <p:cNvPr id="18" name="Picture 1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689201C-31D7-8B1D-42F2-BF90477C8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4" y="4387312"/>
            <a:ext cx="3203981" cy="2441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2684000" y="5021934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5993A-FD5D-CF32-2E48-1F348ADC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913" y="22310"/>
            <a:ext cx="4470400" cy="370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FAB0-A0D3-3397-0D0D-6662123D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2" y="1040788"/>
            <a:ext cx="8743116" cy="42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70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8106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2F885-CCF9-C2F5-6A69-FCF4F92C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A40D8-A2ED-5DB2-F198-59CD92CA04B2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4A556-D3C8-5DBC-EEE6-48C21455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42A1D0-A831-1F7E-90F5-46BF9472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9" y="2451128"/>
            <a:ext cx="3534266" cy="2213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D83DE-4253-6FAB-638E-2436E130A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109" y="-1"/>
            <a:ext cx="4349260" cy="2451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73A65-93EE-7F02-8119-D9ABC3923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794" y="4191820"/>
            <a:ext cx="3157206" cy="2644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9FF922-EF2F-EC52-2FCF-A5A201D58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771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7C14B-64E9-3CD9-BBBA-4578CE660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AI-generated content may be incorrect.">
            <a:extLst>
              <a:ext uri="{FF2B5EF4-FFF2-40B4-BE49-F238E27FC236}">
                <a16:creationId xmlns:a16="http://schemas.microsoft.com/office/drawing/2014/main" id="{FA859F43-E946-3510-D011-D59E6259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4244" cy="2614246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4C6DD4E-F466-F067-6E12-2E08917B4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9078"/>
            <a:ext cx="6682154" cy="4258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A264D4-CE21-20F1-0A11-80D03B6F2085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7219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349262"/>
            <a:ext cx="3185756" cy="2419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6F7F4E-3E79-F6BF-1815-8AA73BFF6ADE}"/>
              </a:ext>
            </a:extLst>
          </p:cNvPr>
          <p:cNvSpPr txBox="1"/>
          <p:nvPr/>
        </p:nvSpPr>
        <p:spPr>
          <a:xfrm rot="16200000">
            <a:off x="5507150" y="1910862"/>
            <a:ext cx="90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Bin.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3EE90-6913-BF6D-460C-6A1B274AF2B1}"/>
              </a:ext>
            </a:extLst>
          </p:cNvPr>
          <p:cNvSpPr txBox="1"/>
          <p:nvPr/>
        </p:nvSpPr>
        <p:spPr>
          <a:xfrm>
            <a:off x="8308069" y="317327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build heap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01905-63EA-ED4D-2152-8EE931A7AD3F}"/>
              </a:ext>
            </a:extLst>
          </p:cNvPr>
          <p:cNvSpPr txBox="1"/>
          <p:nvPr/>
        </p:nvSpPr>
        <p:spPr>
          <a:xfrm>
            <a:off x="8120502" y="3759421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extract </a:t>
            </a:r>
            <a:r>
              <a:rPr lang="en-US" sz="1100" b="1" i="1" dirty="0" err="1"/>
              <a:t>elems</a:t>
            </a:r>
            <a:endParaRPr lang="en-US" sz="11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3863D-73B4-2757-B429-8F98F56A432C}"/>
              </a:ext>
            </a:extLst>
          </p:cNvPr>
          <p:cNvSpPr txBox="1"/>
          <p:nvPr/>
        </p:nvSpPr>
        <p:spPr>
          <a:xfrm>
            <a:off x="7915389" y="4202093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44860-F362-F6FC-2430-94DAF08B9947}"/>
              </a:ext>
            </a:extLst>
          </p:cNvPr>
          <p:cNvSpPr txBox="1"/>
          <p:nvPr/>
        </p:nvSpPr>
        <p:spPr>
          <a:xfrm>
            <a:off x="7899860" y="4818316"/>
            <a:ext cx="1317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if left child exists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D41DC-9929-8DB6-FE3F-43AF36F60150}"/>
              </a:ext>
            </a:extLst>
          </p:cNvPr>
          <p:cNvSpPr txBox="1"/>
          <p:nvPr/>
        </p:nvSpPr>
        <p:spPr>
          <a:xfrm>
            <a:off x="7908639" y="5136453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if right exists</a:t>
            </a:r>
          </a:p>
        </p:txBody>
      </p:sp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DB2C-9B91-1FC1-A7D9-D8B10ABB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279A8-E954-0C6E-49B0-61550354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" y="15634"/>
            <a:ext cx="3582516" cy="335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32B-713F-249A-F83B-8E589235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4828"/>
            <a:ext cx="3786556" cy="3548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B5E224-8192-8798-BD05-6AAADD75E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77" y="1305599"/>
            <a:ext cx="3786555" cy="555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96AE41-3926-D308-BEC6-38229E41DF9B}"/>
              </a:ext>
            </a:extLst>
          </p:cNvPr>
          <p:cNvSpPr txBox="1"/>
          <p:nvPr/>
        </p:nvSpPr>
        <p:spPr>
          <a:xfrm>
            <a:off x="3786556" y="74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Queue - FIFO, stack - LIFO</a:t>
            </a:r>
          </a:p>
          <a:p>
            <a:r>
              <a:rPr lang="en-US" b="1" dirty="0"/>
              <a:t>Dequeue – double-ended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93A1F-5940-36B1-971E-E3A74D724C37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3342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text with black text&#10;&#10;AI-generated content may be incorrect.">
            <a:extLst>
              <a:ext uri="{FF2B5EF4-FFF2-40B4-BE49-F238E27FC236}">
                <a16:creationId xmlns:a16="http://schemas.microsoft.com/office/drawing/2014/main" id="{D77702F4-04DA-573D-66C5-B2166E96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8" y="39927"/>
            <a:ext cx="3467266" cy="4192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" y="4296809"/>
            <a:ext cx="3479825" cy="25236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5AC6B-F838-627B-A9A9-1CB637088E33}"/>
              </a:ext>
            </a:extLst>
          </p:cNvPr>
          <p:cNvSpPr txBox="1"/>
          <p:nvPr/>
        </p:nvSpPr>
        <p:spPr>
          <a:xfrm>
            <a:off x="385269" y="4424714"/>
            <a:ext cx="299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More efficient – enqueues node once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5C1C3-6F6A-E4C6-F09F-79F1BAB0A3AB}"/>
              </a:ext>
            </a:extLst>
          </p:cNvPr>
          <p:cNvSpPr txBox="1"/>
          <p:nvPr/>
        </p:nvSpPr>
        <p:spPr>
          <a:xfrm>
            <a:off x="4117493" y="39959"/>
            <a:ext cx="1239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3985</TotalTime>
  <Words>239</Words>
  <Application>Microsoft Macintosh PowerPoint</Application>
  <PresentationFormat>Letter Paper (8.5x11 in)</PresentationFormat>
  <Paragraphs>68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Nedilko, Andrew</cp:lastModifiedBy>
  <cp:revision>99</cp:revision>
  <cp:lastPrinted>2025-04-28T02:37:29Z</cp:lastPrinted>
  <dcterms:created xsi:type="dcterms:W3CDTF">2022-06-07T05:59:01Z</dcterms:created>
  <dcterms:modified xsi:type="dcterms:W3CDTF">2025-04-28T04:44:04Z</dcterms:modified>
</cp:coreProperties>
</file>